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F2366-0A04-4617-A067-6AA5DDE33826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AE68F-EBD9-41B6-A20D-459B96F2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3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AE68F-EBD9-41B6-A20D-459B96F2A4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60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52401"/>
            <a:ext cx="8991600" cy="609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entury" pitchFamily="18" charset="0"/>
              </a:rPr>
              <a:t>Rise of New States</a:t>
            </a:r>
            <a:endParaRPr lang="en-US" sz="3200" dirty="0">
              <a:latin typeface="Century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839200" cy="5867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  <a:latin typeface="Century" pitchFamily="18" charset="0"/>
              </a:rPr>
              <a:t>Introduction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Mughal Rulers always inspected the administration of provincial governors.- they also inspected their accounts concerning the income and expenditure of the state.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accent2"/>
                </a:solidFill>
                <a:latin typeface="Century" pitchFamily="18" charset="0"/>
              </a:rPr>
              <a:t>But during the Later Mughals the central authority became weakened, the emperors lost control over the governors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" pitchFamily="18" charset="0"/>
              </a:rPr>
              <a:t>Consequently the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" pitchFamily="18" charset="0"/>
              </a:rPr>
              <a:t>provincial governors assumed independence, they freed themselves from the central authority 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00"/>
                </a:solidFill>
                <a:latin typeface="Century" pitchFamily="18" charset="0"/>
              </a:rPr>
              <a:t>They accepted the suzerainty of the Mughal King, but for intents and purposes they were independent.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Century" pitchFamily="18" charset="0"/>
              </a:rPr>
              <a:t>These provincial governors thus laid the foundation of independent dynasties. The most prominent amongst them were the governors of Oudh, Bengal and South. </a:t>
            </a:r>
            <a:endParaRPr lang="en-US" sz="2400" dirty="0">
              <a:solidFill>
                <a:schemeClr val="accent3">
                  <a:lumMod val="75000"/>
                </a:schemeClr>
              </a:solidFill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65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43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248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Century Schoolbook" pitchFamily="18" charset="0"/>
              </a:rPr>
              <a:t>Rise of Oudh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The province of the Oudh comprised Banaras, </a:t>
            </a:r>
            <a:r>
              <a:rPr lang="en-US" sz="2400" dirty="0" err="1" smtClean="0">
                <a:latin typeface="Century Schoolbook" pitchFamily="18" charset="0"/>
              </a:rPr>
              <a:t>Allahabhad</a:t>
            </a:r>
            <a:r>
              <a:rPr lang="en-US" sz="2400" dirty="0" smtClean="0">
                <a:latin typeface="Century Schoolbook" pitchFamily="18" charset="0"/>
              </a:rPr>
              <a:t> and Kanpur</a:t>
            </a:r>
          </a:p>
          <a:p>
            <a:pPr>
              <a:buFont typeface="Wingdings" pitchFamily="2" charset="2"/>
              <a:buChar char="ü"/>
            </a:pPr>
            <a:r>
              <a:rPr lang="en-US" sz="2400" b="1" dirty="0" err="1" smtClean="0">
                <a:latin typeface="Century Schoolbook" pitchFamily="18" charset="0"/>
              </a:rPr>
              <a:t>Saadat</a:t>
            </a:r>
            <a:r>
              <a:rPr lang="en-US" sz="2400" b="1" dirty="0" smtClean="0">
                <a:latin typeface="Century Schoolbook" pitchFamily="18" charset="0"/>
              </a:rPr>
              <a:t> Khan </a:t>
            </a:r>
            <a:r>
              <a:rPr lang="en-US" sz="2400" b="1" dirty="0" err="1" smtClean="0">
                <a:latin typeface="Century Schoolbook" pitchFamily="18" charset="0"/>
              </a:rPr>
              <a:t>Burhan-ul</a:t>
            </a:r>
            <a:r>
              <a:rPr lang="en-US" sz="2400" b="1" dirty="0" smtClean="0">
                <a:latin typeface="Century Schoolbook" pitchFamily="18" charset="0"/>
              </a:rPr>
              <a:t>- </a:t>
            </a:r>
            <a:r>
              <a:rPr lang="en-US" sz="2400" b="1" dirty="0" err="1" smtClean="0">
                <a:latin typeface="Century Schoolbook" pitchFamily="18" charset="0"/>
              </a:rPr>
              <a:t>Mulk</a:t>
            </a:r>
            <a:endParaRPr lang="en-US" sz="2400" b="1" dirty="0" smtClean="0">
              <a:latin typeface="Century Schoolbook" pitchFamily="18" charset="0"/>
            </a:endParaRPr>
          </a:p>
          <a:p>
            <a:r>
              <a:rPr lang="en-US" sz="2400" dirty="0" smtClean="0">
                <a:latin typeface="Century Schoolbook" pitchFamily="18" charset="0"/>
              </a:rPr>
              <a:t>Founder of Oudh as autonomous state in 1722- after him </a:t>
            </a:r>
            <a:r>
              <a:rPr lang="en-US" sz="2400" dirty="0" err="1" smtClean="0">
                <a:latin typeface="Century Schoolbook" pitchFamily="18" charset="0"/>
              </a:rPr>
              <a:t>Safdar</a:t>
            </a:r>
            <a:r>
              <a:rPr lang="en-US" sz="2400" dirty="0" smtClean="0">
                <a:latin typeface="Century Schoolbook" pitchFamily="18" charset="0"/>
              </a:rPr>
              <a:t> Jung appointed as </a:t>
            </a:r>
            <a:r>
              <a:rPr lang="en-US" sz="2400" dirty="0" err="1" smtClean="0">
                <a:latin typeface="Century Schoolbook" pitchFamily="18" charset="0"/>
              </a:rPr>
              <a:t>Wazir</a:t>
            </a:r>
            <a:r>
              <a:rPr lang="en-US" sz="2400" dirty="0" smtClean="0">
                <a:latin typeface="Century Schoolbook" pitchFamily="18" charset="0"/>
              </a:rPr>
              <a:t> – since </a:t>
            </a:r>
            <a:r>
              <a:rPr lang="en-US" sz="2400" dirty="0" err="1" smtClean="0">
                <a:latin typeface="Century Schoolbook" pitchFamily="18" charset="0"/>
              </a:rPr>
              <a:t>Safdar</a:t>
            </a:r>
            <a:r>
              <a:rPr lang="en-US" sz="2400" dirty="0" smtClean="0">
                <a:latin typeface="Century Schoolbook" pitchFamily="18" charset="0"/>
              </a:rPr>
              <a:t> and his successors were called as </a:t>
            </a:r>
            <a:r>
              <a:rPr lang="en-US" sz="2400" i="1" dirty="0" err="1" smtClean="0">
                <a:latin typeface="Century Schoolbook" pitchFamily="18" charset="0"/>
              </a:rPr>
              <a:t>Nawab</a:t>
            </a:r>
            <a:r>
              <a:rPr lang="en-US" sz="2400" i="1" dirty="0" smtClean="0">
                <a:latin typeface="Century Schoolbook" pitchFamily="18" charset="0"/>
              </a:rPr>
              <a:t> </a:t>
            </a:r>
            <a:r>
              <a:rPr lang="en-US" sz="2400" i="1" dirty="0" err="1" smtClean="0">
                <a:latin typeface="Century Schoolbook" pitchFamily="18" charset="0"/>
              </a:rPr>
              <a:t>Wazirs</a:t>
            </a:r>
            <a:r>
              <a:rPr lang="en-US" sz="2400" dirty="0" smtClean="0">
                <a:latin typeface="Century Schoolbook" pitchFamily="18" charset="0"/>
              </a:rPr>
              <a:t> </a:t>
            </a:r>
          </a:p>
          <a:p>
            <a:r>
              <a:rPr lang="en-US" sz="2400" dirty="0" smtClean="0">
                <a:latin typeface="Century Schoolbook" pitchFamily="18" charset="0"/>
              </a:rPr>
              <a:t>Most wealthiest independent state in </a:t>
            </a:r>
            <a:r>
              <a:rPr lang="en-US" sz="2400" dirty="0" err="1" smtClean="0">
                <a:latin typeface="Century Schoolbook" pitchFamily="18" charset="0"/>
              </a:rPr>
              <a:t>Mughul</a:t>
            </a:r>
            <a:r>
              <a:rPr lang="en-US" sz="2400" dirty="0" smtClean="0">
                <a:latin typeface="Century Schoolbook" pitchFamily="18" charset="0"/>
              </a:rPr>
              <a:t> Empire</a:t>
            </a:r>
          </a:p>
          <a:p>
            <a:r>
              <a:rPr lang="en-US" sz="2400" dirty="0" err="1" smtClean="0">
                <a:latin typeface="Century Schoolbook" pitchFamily="18" charset="0"/>
              </a:rPr>
              <a:t>Wazid</a:t>
            </a:r>
            <a:r>
              <a:rPr lang="en-US" sz="2400" dirty="0" smtClean="0">
                <a:latin typeface="Century Schoolbook" pitchFamily="18" charset="0"/>
              </a:rPr>
              <a:t> Ali Shah was the last </a:t>
            </a:r>
            <a:r>
              <a:rPr lang="en-US" sz="2400" dirty="0" err="1" smtClean="0">
                <a:latin typeface="Century Schoolbook" pitchFamily="18" charset="0"/>
              </a:rPr>
              <a:t>Nawab</a:t>
            </a:r>
            <a:r>
              <a:rPr lang="en-US" sz="2400" dirty="0" smtClean="0">
                <a:latin typeface="Century Schoolbook" pitchFamily="18" charset="0"/>
              </a:rPr>
              <a:t> of </a:t>
            </a:r>
            <a:r>
              <a:rPr lang="en-US" sz="2400" dirty="0" err="1" smtClean="0">
                <a:latin typeface="Century Schoolbook" pitchFamily="18" charset="0"/>
              </a:rPr>
              <a:t>Awadh</a:t>
            </a:r>
            <a:r>
              <a:rPr lang="en-US" sz="2400" dirty="0" smtClean="0">
                <a:latin typeface="Century Schoolbook" pitchFamily="18" charset="0"/>
              </a:rPr>
              <a:t> – it was annexed by Lord Dalhousie in Feb 1856- pensioned off and deported to Calcutta.</a:t>
            </a:r>
            <a:endParaRPr lang="en-US" sz="24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9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1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172200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>
                <a:latin typeface="Century Schoolbook" pitchFamily="18" charset="0"/>
              </a:rPr>
              <a:t>Rise of Bengal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Schoolbook" pitchFamily="18" charset="0"/>
              </a:rPr>
              <a:t>In 1700 Aurangzeb appointed </a:t>
            </a:r>
            <a:r>
              <a:rPr lang="en-US" sz="2400" b="1" dirty="0" err="1" smtClean="0">
                <a:latin typeface="Century Schoolbook" pitchFamily="18" charset="0"/>
              </a:rPr>
              <a:t>Murshid</a:t>
            </a:r>
            <a:r>
              <a:rPr lang="en-US" sz="2400" b="1" dirty="0" smtClean="0">
                <a:latin typeface="Century Schoolbook" pitchFamily="18" charset="0"/>
              </a:rPr>
              <a:t> </a:t>
            </a:r>
            <a:r>
              <a:rPr lang="en-US" sz="2400" b="1" dirty="0" err="1" smtClean="0">
                <a:latin typeface="Century Schoolbook" pitchFamily="18" charset="0"/>
              </a:rPr>
              <a:t>Quli</a:t>
            </a:r>
            <a:r>
              <a:rPr lang="en-US" sz="2400" b="1" dirty="0" smtClean="0">
                <a:latin typeface="Century Schoolbook" pitchFamily="18" charset="0"/>
              </a:rPr>
              <a:t> Khan </a:t>
            </a:r>
            <a:r>
              <a:rPr lang="en-US" sz="2400" dirty="0" smtClean="0">
                <a:latin typeface="Century Schoolbook" pitchFamily="18" charset="0"/>
              </a:rPr>
              <a:t>as Bengal’s </a:t>
            </a:r>
            <a:r>
              <a:rPr lang="en-US" sz="2400" i="1" dirty="0" err="1" smtClean="0">
                <a:latin typeface="Century Schoolbook" pitchFamily="18" charset="0"/>
              </a:rPr>
              <a:t>Diwan</a:t>
            </a:r>
            <a:r>
              <a:rPr lang="en-US" sz="2400" i="1" dirty="0" smtClean="0">
                <a:latin typeface="Century Schoolbook" pitchFamily="18" charset="0"/>
              </a:rPr>
              <a:t> </a:t>
            </a:r>
            <a:r>
              <a:rPr lang="en-US" sz="2400" dirty="0" smtClean="0">
                <a:latin typeface="Century Schoolbook" pitchFamily="18" charset="0"/>
              </a:rPr>
              <a:t>– after the death of Aurangzeb, he transferred his capital from </a:t>
            </a:r>
            <a:r>
              <a:rPr lang="en-US" sz="2400" dirty="0" err="1" smtClean="0">
                <a:latin typeface="Century Schoolbook" pitchFamily="18" charset="0"/>
              </a:rPr>
              <a:t>Dcaca</a:t>
            </a:r>
            <a:r>
              <a:rPr lang="en-US" sz="2400" dirty="0" smtClean="0">
                <a:latin typeface="Century Schoolbook" pitchFamily="18" charset="0"/>
              </a:rPr>
              <a:t> to </a:t>
            </a:r>
            <a:r>
              <a:rPr lang="en-US" sz="2400" dirty="0" err="1" smtClean="0">
                <a:latin typeface="Century Schoolbook" pitchFamily="18" charset="0"/>
              </a:rPr>
              <a:t>Murshidabad</a:t>
            </a:r>
            <a:r>
              <a:rPr lang="en-US" sz="2400" dirty="0" smtClean="0">
                <a:latin typeface="Century Schoolbook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Schoolbook" pitchFamily="18" charset="0"/>
              </a:rPr>
              <a:t>He also endowed with the Governorship of Orissa in 1727, in 1733 Bihar was added Bengal State.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Schoolbook" pitchFamily="18" charset="0"/>
              </a:rPr>
              <a:t>During his tenure many reforms in finance and reorganization of administration were given importance.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Schoolbook" pitchFamily="18" charset="0"/>
              </a:rPr>
              <a:t>He followed by </a:t>
            </a:r>
            <a:r>
              <a:rPr lang="en-US" sz="2400" dirty="0" err="1" smtClean="0">
                <a:latin typeface="Century Schoolbook" pitchFamily="18" charset="0"/>
              </a:rPr>
              <a:t>Shuja</a:t>
            </a:r>
            <a:r>
              <a:rPr lang="en-US" sz="2400" dirty="0" smtClean="0">
                <a:latin typeface="Century Schoolbook" pitchFamily="18" charset="0"/>
              </a:rPr>
              <a:t>- </a:t>
            </a:r>
            <a:r>
              <a:rPr lang="en-US" sz="2400" dirty="0" err="1" smtClean="0">
                <a:latin typeface="Century Schoolbook" pitchFamily="18" charset="0"/>
              </a:rPr>
              <a:t>Ud</a:t>
            </a:r>
            <a:r>
              <a:rPr lang="en-US" sz="2400" dirty="0" smtClean="0">
                <a:latin typeface="Century Schoolbook" pitchFamily="18" charset="0"/>
              </a:rPr>
              <a:t>- din, </a:t>
            </a:r>
            <a:r>
              <a:rPr lang="en-US" sz="2400" dirty="0" err="1" smtClean="0">
                <a:latin typeface="Century Schoolbook" pitchFamily="18" charset="0"/>
              </a:rPr>
              <a:t>Sarfaraz</a:t>
            </a:r>
            <a:r>
              <a:rPr lang="en-US" sz="2400" dirty="0" smtClean="0">
                <a:latin typeface="Century Schoolbook" pitchFamily="18" charset="0"/>
              </a:rPr>
              <a:t> Khan, </a:t>
            </a:r>
            <a:r>
              <a:rPr lang="en-US" sz="2400" dirty="0" err="1" smtClean="0">
                <a:latin typeface="Century Schoolbook" pitchFamily="18" charset="0"/>
              </a:rPr>
              <a:t>Alivardi</a:t>
            </a:r>
            <a:r>
              <a:rPr lang="en-US" sz="2400" dirty="0" smtClean="0">
                <a:latin typeface="Century Schoolbook" pitchFamily="18" charset="0"/>
              </a:rPr>
              <a:t> Khan, </a:t>
            </a:r>
            <a:r>
              <a:rPr lang="en-US" sz="2400" dirty="0" err="1" smtClean="0">
                <a:latin typeface="Century Schoolbook" pitchFamily="18" charset="0"/>
              </a:rPr>
              <a:t>Siraj-ud-duala</a:t>
            </a:r>
            <a:r>
              <a:rPr lang="en-US" sz="2400" dirty="0" smtClean="0">
                <a:latin typeface="Century Schoolbook" pitchFamily="18" charset="0"/>
              </a:rPr>
              <a:t> </a:t>
            </a:r>
          </a:p>
          <a:p>
            <a:r>
              <a:rPr lang="en-US" sz="2800" b="1" dirty="0" smtClean="0">
                <a:latin typeface="Century Schoolbook" pitchFamily="18" charset="0"/>
              </a:rPr>
              <a:t>Rise of Deccan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Another state which assumed independence was that of South. </a:t>
            </a:r>
            <a:r>
              <a:rPr lang="en-US" sz="2400" b="1" dirty="0" err="1" smtClean="0">
                <a:latin typeface="Century Schoolbook" pitchFamily="18" charset="0"/>
              </a:rPr>
              <a:t>Nizam</a:t>
            </a:r>
            <a:r>
              <a:rPr lang="en-US" sz="2400" b="1" dirty="0" smtClean="0">
                <a:latin typeface="Century Schoolbook" pitchFamily="18" charset="0"/>
              </a:rPr>
              <a:t> –</a:t>
            </a:r>
            <a:r>
              <a:rPr lang="en-US" sz="2400" b="1" dirty="0" err="1" smtClean="0">
                <a:latin typeface="Century Schoolbook" pitchFamily="18" charset="0"/>
              </a:rPr>
              <a:t>ul</a:t>
            </a:r>
            <a:r>
              <a:rPr lang="en-US" sz="2400" b="1" dirty="0" smtClean="0">
                <a:latin typeface="Century Schoolbook" pitchFamily="18" charset="0"/>
              </a:rPr>
              <a:t>- </a:t>
            </a:r>
            <a:r>
              <a:rPr lang="en-US" sz="2400" b="1" dirty="0" err="1" smtClean="0">
                <a:latin typeface="Century Schoolbook" pitchFamily="18" charset="0"/>
              </a:rPr>
              <a:t>Mulk</a:t>
            </a:r>
            <a:r>
              <a:rPr lang="en-US" sz="2400" b="1" dirty="0" smtClean="0">
                <a:latin typeface="Century Schoolbook" pitchFamily="18" charset="0"/>
              </a:rPr>
              <a:t> </a:t>
            </a:r>
            <a:r>
              <a:rPr lang="en-US" sz="2400" b="1" dirty="0" err="1" smtClean="0">
                <a:latin typeface="Century Schoolbook" pitchFamily="18" charset="0"/>
              </a:rPr>
              <a:t>Asaf</a:t>
            </a:r>
            <a:r>
              <a:rPr lang="en-US" sz="2400" b="1" dirty="0" smtClean="0">
                <a:latin typeface="Century Schoolbook" pitchFamily="18" charset="0"/>
              </a:rPr>
              <a:t> </a:t>
            </a:r>
            <a:r>
              <a:rPr lang="en-US" sz="2400" b="1" dirty="0" err="1" smtClean="0">
                <a:latin typeface="Century Schoolbook" pitchFamily="18" charset="0"/>
              </a:rPr>
              <a:t>Jah</a:t>
            </a:r>
            <a:r>
              <a:rPr lang="en-US" sz="2400" b="1" dirty="0" smtClean="0">
                <a:latin typeface="Century Schoolbook" pitchFamily="18" charset="0"/>
              </a:rPr>
              <a:t> – </a:t>
            </a:r>
            <a:r>
              <a:rPr lang="en-US" sz="2400" dirty="0" smtClean="0">
                <a:latin typeface="Century Schoolbook" pitchFamily="18" charset="0"/>
              </a:rPr>
              <a:t>founder of </a:t>
            </a:r>
            <a:r>
              <a:rPr lang="en-US" sz="2400" dirty="0" err="1" smtClean="0">
                <a:latin typeface="Century Schoolbook" pitchFamily="18" charset="0"/>
              </a:rPr>
              <a:t>Hyderbad</a:t>
            </a:r>
            <a:r>
              <a:rPr lang="en-US" sz="2400" dirty="0" smtClean="0">
                <a:latin typeface="Century Schoolbook" pitchFamily="18" charset="0"/>
              </a:rPr>
              <a:t> state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Under him Deccan became completely free from authority of </a:t>
            </a:r>
            <a:r>
              <a:rPr lang="en-US" sz="2400" dirty="0" err="1" smtClean="0">
                <a:latin typeface="Century Schoolbook" pitchFamily="18" charset="0"/>
              </a:rPr>
              <a:t>Mughul</a:t>
            </a:r>
            <a:r>
              <a:rPr lang="en-US" sz="2400" dirty="0" smtClean="0">
                <a:latin typeface="Century Schoolbook" pitchFamily="18" charset="0"/>
              </a:rPr>
              <a:t> kings.- prominent </a:t>
            </a:r>
            <a:r>
              <a:rPr lang="en-US" sz="2400" dirty="0" err="1" smtClean="0">
                <a:latin typeface="Century Schoolbook" pitchFamily="18" charset="0"/>
              </a:rPr>
              <a:t>Nizam</a:t>
            </a:r>
            <a:r>
              <a:rPr lang="en-US" sz="2400" dirty="0" smtClean="0">
                <a:latin typeface="Century Schoolbook" pitchFamily="18" charset="0"/>
              </a:rPr>
              <a:t>- </a:t>
            </a:r>
            <a:r>
              <a:rPr lang="en-US" sz="2400" dirty="0" err="1" smtClean="0">
                <a:latin typeface="Century Schoolbook" pitchFamily="18" charset="0"/>
              </a:rPr>
              <a:t>Nasir</a:t>
            </a:r>
            <a:r>
              <a:rPr lang="en-US" sz="2400" dirty="0" smtClean="0">
                <a:latin typeface="Century Schoolbook" pitchFamily="18" charset="0"/>
              </a:rPr>
              <a:t> Jung, </a:t>
            </a:r>
            <a:r>
              <a:rPr lang="en-US" sz="2400" dirty="0" err="1" smtClean="0">
                <a:latin typeface="Century Schoolbook" pitchFamily="18" charset="0"/>
              </a:rPr>
              <a:t>Muzaffar</a:t>
            </a:r>
            <a:r>
              <a:rPr lang="en-US" sz="2400" dirty="0" smtClean="0">
                <a:latin typeface="Century Schoolbook" pitchFamily="18" charset="0"/>
              </a:rPr>
              <a:t> Jung, </a:t>
            </a:r>
            <a:r>
              <a:rPr lang="en-US" sz="2400" dirty="0" err="1" smtClean="0">
                <a:latin typeface="Century Schoolbook" pitchFamily="18" charset="0"/>
              </a:rPr>
              <a:t>Salabat</a:t>
            </a:r>
            <a:r>
              <a:rPr lang="en-US" sz="2400" dirty="0" smtClean="0">
                <a:latin typeface="Century Schoolbook" pitchFamily="18" charset="0"/>
              </a:rPr>
              <a:t> Jung   </a:t>
            </a:r>
            <a:endParaRPr lang="en-US" sz="24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4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entury Schoolbook" pitchFamily="18" charset="0"/>
              </a:rPr>
              <a:t>Rise of Hindu States</a:t>
            </a:r>
            <a:endParaRPr lang="en-US" sz="3200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Century Schoolbook" pitchFamily="18" charset="0"/>
              </a:rPr>
              <a:t>Introduction</a:t>
            </a:r>
            <a:endParaRPr lang="en-US" sz="2400" dirty="0" smtClean="0">
              <a:latin typeface="Century Schoolbook" pitchFamily="18" charset="0"/>
            </a:endParaRPr>
          </a:p>
          <a:p>
            <a:r>
              <a:rPr lang="en-US" sz="2400" dirty="0" smtClean="0">
                <a:latin typeface="Century Schoolbook" pitchFamily="18" charset="0"/>
              </a:rPr>
              <a:t>Political awakening among the Hindu Martial classes also contributed to the disintegration of the Mughal Empire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Century Schoolbook" pitchFamily="18" charset="0"/>
              </a:rPr>
              <a:t>Rajput's in Rajasthan</a:t>
            </a:r>
            <a:r>
              <a:rPr lang="en-US" sz="2400" dirty="0" smtClean="0">
                <a:latin typeface="Century Schoolbook" pitchFamily="18" charset="0"/>
              </a:rPr>
              <a:t>,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entury Schoolbook" pitchFamily="18" charset="0"/>
              </a:rPr>
              <a:t>Sikhs in Punjab</a:t>
            </a:r>
            <a:r>
              <a:rPr lang="en-US" sz="2400" dirty="0" smtClean="0">
                <a:latin typeface="Century Schoolbook" pitchFamily="18" charset="0"/>
              </a:rPr>
              <a:t>, </a:t>
            </a:r>
            <a:r>
              <a:rPr lang="en-US" sz="2400" dirty="0" err="1" smtClean="0">
                <a:solidFill>
                  <a:srgbClr val="00B0F0"/>
                </a:solidFill>
                <a:latin typeface="Century Schoolbook" pitchFamily="18" charset="0"/>
              </a:rPr>
              <a:t>Jats</a:t>
            </a:r>
            <a:r>
              <a:rPr lang="en-US" sz="2400" dirty="0" smtClean="0">
                <a:solidFill>
                  <a:srgbClr val="00B0F0"/>
                </a:solidFill>
                <a:latin typeface="Century Schoolbook" pitchFamily="18" charset="0"/>
              </a:rPr>
              <a:t> in Agra and Mathura</a:t>
            </a:r>
            <a:r>
              <a:rPr lang="en-US" sz="2400" dirty="0" smtClean="0">
                <a:latin typeface="Century Schoolbook" pitchFamily="18" charset="0"/>
              </a:rPr>
              <a:t> and </a:t>
            </a:r>
            <a:r>
              <a:rPr lang="en-US" sz="2400" dirty="0" smtClean="0">
                <a:solidFill>
                  <a:srgbClr val="7030A0"/>
                </a:solidFill>
                <a:latin typeface="Century Schoolbook" pitchFamily="18" charset="0"/>
              </a:rPr>
              <a:t>Marathas in </a:t>
            </a:r>
            <a:r>
              <a:rPr lang="en-US" sz="2400" dirty="0" err="1" smtClean="0">
                <a:solidFill>
                  <a:srgbClr val="7030A0"/>
                </a:solidFill>
                <a:latin typeface="Century Schoolbook" pitchFamily="18" charset="0"/>
              </a:rPr>
              <a:t>Maharastra</a:t>
            </a:r>
            <a:r>
              <a:rPr lang="en-US" sz="2400" dirty="0" smtClean="0">
                <a:latin typeface="Century Schoolbook" pitchFamily="18" charset="0"/>
              </a:rPr>
              <a:t>.</a:t>
            </a:r>
          </a:p>
          <a:p>
            <a:r>
              <a:rPr lang="en-US" sz="2400" dirty="0" smtClean="0">
                <a:latin typeface="Century Schoolbook" pitchFamily="18" charset="0"/>
              </a:rPr>
              <a:t>These classes made an attempt to establish a separate independent principalities.</a:t>
            </a:r>
          </a:p>
          <a:p>
            <a:r>
              <a:rPr lang="en-US" sz="2400" dirty="0" smtClean="0">
                <a:latin typeface="Century Schoolbook" pitchFamily="18" charset="0"/>
              </a:rPr>
              <a:t>They rose to eminence on the ruins of the Mughal Empire.</a:t>
            </a: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Century Schoolbook" pitchFamily="18" charset="0"/>
              </a:rPr>
              <a:t>Rise of </a:t>
            </a:r>
            <a:r>
              <a:rPr lang="en-US" sz="2400" b="1" dirty="0" err="1" smtClean="0">
                <a:latin typeface="Century Schoolbook" pitchFamily="18" charset="0"/>
              </a:rPr>
              <a:t>Rajputs</a:t>
            </a:r>
            <a:r>
              <a:rPr lang="en-US" sz="2400" dirty="0" smtClean="0">
                <a:latin typeface="Century Schoolbook" pitchFamily="18" charset="0"/>
              </a:rPr>
              <a:t>  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Century Schoolbook" pitchFamily="18" charset="0"/>
              </a:rPr>
              <a:t>After the death of Aurangzeb the Rajput chiefs of </a:t>
            </a:r>
            <a:r>
              <a:rPr lang="en-US" sz="2400" dirty="0" err="1" smtClean="0">
                <a:latin typeface="Century Schoolbook" pitchFamily="18" charset="0"/>
              </a:rPr>
              <a:t>Mewar</a:t>
            </a:r>
            <a:r>
              <a:rPr lang="en-US" sz="2400" dirty="0" smtClean="0">
                <a:latin typeface="Century Schoolbook" pitchFamily="18" charset="0"/>
              </a:rPr>
              <a:t>, </a:t>
            </a:r>
            <a:r>
              <a:rPr lang="en-US" sz="2400" dirty="0" err="1" smtClean="0">
                <a:latin typeface="Century Schoolbook" pitchFamily="18" charset="0"/>
              </a:rPr>
              <a:t>Marwar</a:t>
            </a:r>
            <a:r>
              <a:rPr lang="en-US" sz="2400" dirty="0" smtClean="0">
                <a:latin typeface="Century Schoolbook" pitchFamily="18" charset="0"/>
              </a:rPr>
              <a:t> and Amber formed a confederacy in 1708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Century Schoolbook" pitchFamily="18" charset="0"/>
              </a:rPr>
              <a:t>After the death of </a:t>
            </a:r>
            <a:r>
              <a:rPr lang="en-US" sz="2400" dirty="0" err="1" smtClean="0">
                <a:latin typeface="Century Schoolbook" pitchFamily="18" charset="0"/>
              </a:rPr>
              <a:t>Bahadur</a:t>
            </a:r>
            <a:r>
              <a:rPr lang="en-US" sz="2400" dirty="0" smtClean="0">
                <a:latin typeface="Century Schoolbook" pitchFamily="18" charset="0"/>
              </a:rPr>
              <a:t> Shah, </a:t>
            </a:r>
            <a:r>
              <a:rPr lang="en-US" sz="2400" dirty="0" err="1" smtClean="0">
                <a:latin typeface="Century Schoolbook" pitchFamily="18" charset="0"/>
              </a:rPr>
              <a:t>Rajputs</a:t>
            </a:r>
            <a:r>
              <a:rPr lang="en-US" sz="2400" dirty="0" smtClean="0">
                <a:latin typeface="Century Schoolbook" pitchFamily="18" charset="0"/>
              </a:rPr>
              <a:t> became practically independent. </a:t>
            </a:r>
            <a:endParaRPr lang="en-US" sz="28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58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8392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B050"/>
                </a:solidFill>
                <a:latin typeface="Century Schoolbook" pitchFamily="18" charset="0"/>
              </a:rPr>
              <a:t>2. Rise of Sikhs</a:t>
            </a:r>
          </a:p>
          <a:p>
            <a:r>
              <a:rPr lang="en-US" sz="2400" dirty="0" smtClean="0">
                <a:latin typeface="Century Schoolbook" pitchFamily="18" charset="0"/>
              </a:rPr>
              <a:t>After the death of Last and tenth Sikh guru </a:t>
            </a:r>
            <a:r>
              <a:rPr lang="en-US" sz="2400" dirty="0" err="1" smtClean="0">
                <a:latin typeface="Century Schoolbook" pitchFamily="18" charset="0"/>
              </a:rPr>
              <a:t>Govind</a:t>
            </a:r>
            <a:r>
              <a:rPr lang="en-US" sz="2400" dirty="0" smtClean="0">
                <a:latin typeface="Century Schoolbook" pitchFamily="18" charset="0"/>
              </a:rPr>
              <a:t> Singh in 1708, the political and military leadership of the Sikhs came into the hands of Banda </a:t>
            </a:r>
            <a:r>
              <a:rPr lang="en-US" sz="2400" dirty="0" err="1" smtClean="0">
                <a:latin typeface="Century Schoolbook" pitchFamily="18" charset="0"/>
              </a:rPr>
              <a:t>Bahadur</a:t>
            </a:r>
            <a:r>
              <a:rPr lang="en-US" sz="2400" dirty="0" smtClean="0">
                <a:latin typeface="Century Schoolbook" pitchFamily="18" charset="0"/>
              </a:rPr>
              <a:t>.- </a:t>
            </a:r>
          </a:p>
          <a:p>
            <a:r>
              <a:rPr lang="en-US" sz="2400" dirty="0" smtClean="0">
                <a:latin typeface="Century Schoolbook" pitchFamily="18" charset="0"/>
              </a:rPr>
              <a:t>He defeated and killed </a:t>
            </a:r>
            <a:r>
              <a:rPr lang="en-US" sz="2400" dirty="0" err="1" smtClean="0">
                <a:latin typeface="Century Schoolbook" pitchFamily="18" charset="0"/>
              </a:rPr>
              <a:t>Wazir</a:t>
            </a:r>
            <a:r>
              <a:rPr lang="en-US" sz="2400" dirty="0" smtClean="0">
                <a:latin typeface="Century Schoolbook" pitchFamily="18" charset="0"/>
              </a:rPr>
              <a:t> Khan , the </a:t>
            </a:r>
            <a:r>
              <a:rPr lang="en-US" sz="2400" dirty="0" err="1" smtClean="0">
                <a:latin typeface="Century Schoolbook" pitchFamily="18" charset="0"/>
              </a:rPr>
              <a:t>Mughul</a:t>
            </a:r>
            <a:r>
              <a:rPr lang="en-US" sz="2400" dirty="0" smtClean="0">
                <a:latin typeface="Century Schoolbook" pitchFamily="18" charset="0"/>
              </a:rPr>
              <a:t> Governor  </a:t>
            </a:r>
          </a:p>
          <a:p>
            <a:r>
              <a:rPr lang="en-US" sz="2400" dirty="0" smtClean="0">
                <a:latin typeface="Century Schoolbook" pitchFamily="18" charset="0"/>
              </a:rPr>
              <a:t>During the reign of </a:t>
            </a:r>
            <a:r>
              <a:rPr lang="en-US" sz="2400" dirty="0" err="1" smtClean="0">
                <a:latin typeface="Century Schoolbook" pitchFamily="18" charset="0"/>
              </a:rPr>
              <a:t>Ranjit</a:t>
            </a:r>
            <a:r>
              <a:rPr lang="en-US" sz="2400" dirty="0" smtClean="0">
                <a:latin typeface="Century Schoolbook" pitchFamily="18" charset="0"/>
              </a:rPr>
              <a:t> Singh Sikh attained the </a:t>
            </a:r>
            <a:r>
              <a:rPr lang="en-US" sz="2400" dirty="0" err="1" smtClean="0">
                <a:latin typeface="Century Schoolbook" pitchFamily="18" charset="0"/>
              </a:rPr>
              <a:t>zeinth</a:t>
            </a:r>
            <a:r>
              <a:rPr lang="en-US" sz="2400" dirty="0" smtClean="0">
                <a:latin typeface="Century Schoolbook" pitchFamily="18" charset="0"/>
              </a:rPr>
              <a:t> through his military expedition and diplomatic move.</a:t>
            </a:r>
          </a:p>
          <a:p>
            <a:r>
              <a:rPr lang="en-US" sz="2400" dirty="0" smtClean="0">
                <a:latin typeface="Century Schoolbook" pitchFamily="18" charset="0"/>
              </a:rPr>
              <a:t>He captured Lahore and </a:t>
            </a:r>
            <a:r>
              <a:rPr lang="en-US" sz="2400" dirty="0" err="1" smtClean="0">
                <a:latin typeface="Century Schoolbook" pitchFamily="18" charset="0"/>
              </a:rPr>
              <a:t>Amirstar</a:t>
            </a:r>
            <a:r>
              <a:rPr lang="en-US" sz="2400" dirty="0" smtClean="0">
                <a:latin typeface="Century Schoolbook" pitchFamily="18" charset="0"/>
              </a:rPr>
              <a:t> – in 1802 he added the Golden dome to the Golden Temple- he started the westernization of Sikh Army with the help of Europeans-</a:t>
            </a:r>
            <a:r>
              <a:rPr lang="en-US" sz="2400" dirty="0" err="1" smtClean="0">
                <a:latin typeface="Century Schoolbook" pitchFamily="18" charset="0"/>
              </a:rPr>
              <a:t>Ranjit</a:t>
            </a:r>
            <a:r>
              <a:rPr lang="en-US" sz="2400" dirty="0" smtClean="0">
                <a:latin typeface="Century Schoolbook" pitchFamily="18" charset="0"/>
              </a:rPr>
              <a:t> Singh appointed ablest Hindus Muslims and even Europeans in his administration – notable Europeans was </a:t>
            </a:r>
            <a:r>
              <a:rPr lang="en-US" sz="2400" dirty="0" err="1" smtClean="0">
                <a:latin typeface="Century Schoolbook" pitchFamily="18" charset="0"/>
              </a:rPr>
              <a:t>Avitabile</a:t>
            </a:r>
            <a:r>
              <a:rPr lang="en-US" sz="2400" dirty="0" smtClean="0">
                <a:latin typeface="Century Schoolbook" pitchFamily="18" charset="0"/>
              </a:rPr>
              <a:t>- appointed as Governor in his reign- </a:t>
            </a:r>
            <a:r>
              <a:rPr lang="en-US" sz="2400" dirty="0" err="1" smtClean="0">
                <a:latin typeface="Century Schoolbook" pitchFamily="18" charset="0"/>
              </a:rPr>
              <a:t>Traty</a:t>
            </a:r>
            <a:r>
              <a:rPr lang="en-US" sz="2400" dirty="0" smtClean="0">
                <a:latin typeface="Century Schoolbook" pitchFamily="18" charset="0"/>
              </a:rPr>
              <a:t> of </a:t>
            </a:r>
            <a:r>
              <a:rPr lang="en-US" sz="2400" dirty="0" err="1" smtClean="0">
                <a:latin typeface="Century Schoolbook" pitchFamily="18" charset="0"/>
              </a:rPr>
              <a:t>Amirstar</a:t>
            </a:r>
            <a:r>
              <a:rPr lang="en-US" sz="2400" dirty="0" smtClean="0">
                <a:latin typeface="Century Schoolbook" pitchFamily="18" charset="0"/>
              </a:rPr>
              <a:t> was signed with </a:t>
            </a:r>
            <a:r>
              <a:rPr lang="en-US" sz="2400" dirty="0" err="1" smtClean="0">
                <a:latin typeface="Century Schoolbook" pitchFamily="18" charset="0"/>
              </a:rPr>
              <a:t>Britishers</a:t>
            </a:r>
            <a:r>
              <a:rPr lang="en-US" sz="2400" dirty="0" smtClean="0">
                <a:latin typeface="Century Schoolbook" pitchFamily="18" charset="0"/>
              </a:rPr>
              <a:t> in 1809</a:t>
            </a:r>
            <a:endParaRPr lang="en-US" sz="24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8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87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705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Century Schoolbook" pitchFamily="18" charset="0"/>
              </a:rPr>
              <a:t>3. </a:t>
            </a:r>
            <a:r>
              <a:rPr lang="en-US" sz="2400" b="1" dirty="0" smtClean="0">
                <a:latin typeface="Century Schoolbook" pitchFamily="18" charset="0"/>
              </a:rPr>
              <a:t>Rise of </a:t>
            </a:r>
            <a:r>
              <a:rPr lang="en-US" sz="2400" b="1" dirty="0" err="1" smtClean="0">
                <a:latin typeface="Century Schoolbook" pitchFamily="18" charset="0"/>
              </a:rPr>
              <a:t>Jats</a:t>
            </a:r>
            <a:endParaRPr lang="en-US" sz="2800" b="1" dirty="0" smtClean="0">
              <a:latin typeface="Century Schoolbook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After the death of Aurangzeb </a:t>
            </a:r>
            <a:r>
              <a:rPr lang="en-US" sz="2400" dirty="0" err="1" smtClean="0">
                <a:latin typeface="Century Schoolbook" pitchFamily="18" charset="0"/>
              </a:rPr>
              <a:t>Jats</a:t>
            </a:r>
            <a:r>
              <a:rPr lang="en-US" sz="2400" dirty="0" smtClean="0">
                <a:latin typeface="Century Schoolbook" pitchFamily="18" charset="0"/>
              </a:rPr>
              <a:t> under the Leader </a:t>
            </a:r>
            <a:r>
              <a:rPr lang="en-US" sz="2400" dirty="0" err="1" smtClean="0">
                <a:latin typeface="Century Schoolbook" pitchFamily="18" charset="0"/>
              </a:rPr>
              <a:t>Chauramal</a:t>
            </a:r>
            <a:r>
              <a:rPr lang="en-US" sz="2400" dirty="0" smtClean="0">
                <a:latin typeface="Century Schoolbook" pitchFamily="18" charset="0"/>
              </a:rPr>
              <a:t> </a:t>
            </a:r>
            <a:r>
              <a:rPr lang="en-US" sz="2400" dirty="0" err="1" smtClean="0">
                <a:latin typeface="Century Schoolbook" pitchFamily="18" charset="0"/>
              </a:rPr>
              <a:t>Jat</a:t>
            </a:r>
            <a:r>
              <a:rPr lang="en-US" sz="2400" dirty="0" smtClean="0">
                <a:latin typeface="Century Schoolbook" pitchFamily="18" charset="0"/>
              </a:rPr>
              <a:t> took full advantage of the weakness of the </a:t>
            </a:r>
            <a:r>
              <a:rPr lang="en-US" sz="2400" dirty="0" err="1" smtClean="0">
                <a:latin typeface="Century Schoolbook" pitchFamily="18" charset="0"/>
              </a:rPr>
              <a:t>Mugul</a:t>
            </a:r>
            <a:r>
              <a:rPr lang="en-US" sz="2400" dirty="0" smtClean="0">
                <a:latin typeface="Century Schoolbook" pitchFamily="18" charset="0"/>
              </a:rPr>
              <a:t> empire and extended their control- took control over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Mathura and Agra district- </a:t>
            </a:r>
            <a:r>
              <a:rPr lang="en-US" sz="2400" dirty="0" err="1" smtClean="0">
                <a:latin typeface="Century Schoolbook" pitchFamily="18" charset="0"/>
              </a:rPr>
              <a:t>Badhan</a:t>
            </a:r>
            <a:r>
              <a:rPr lang="en-US" sz="2400" dirty="0" smtClean="0">
                <a:latin typeface="Century Schoolbook" pitchFamily="18" charset="0"/>
              </a:rPr>
              <a:t> Singh continued the expansion policy of </a:t>
            </a:r>
            <a:r>
              <a:rPr lang="en-US" sz="2400" dirty="0" err="1" smtClean="0">
                <a:latin typeface="Century Schoolbook" pitchFamily="18" charset="0"/>
              </a:rPr>
              <a:t>Jats</a:t>
            </a:r>
            <a:r>
              <a:rPr lang="en-US" sz="2400" dirty="0" smtClean="0">
                <a:latin typeface="Century Schoolbook" pitchFamily="18" charset="0"/>
              </a:rPr>
              <a:t> by plundering the </a:t>
            </a:r>
            <a:r>
              <a:rPr lang="en-US" sz="2400" dirty="0" err="1" smtClean="0">
                <a:latin typeface="Century Schoolbook" pitchFamily="18" charset="0"/>
              </a:rPr>
              <a:t>Mughul</a:t>
            </a:r>
            <a:r>
              <a:rPr lang="en-US" sz="2400" dirty="0" smtClean="0">
                <a:latin typeface="Century Schoolbook" pitchFamily="18" charset="0"/>
              </a:rPr>
              <a:t> empire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He made </a:t>
            </a:r>
            <a:r>
              <a:rPr lang="en-US" sz="2400" dirty="0" err="1" smtClean="0">
                <a:latin typeface="Century Schoolbook" pitchFamily="18" charset="0"/>
              </a:rPr>
              <a:t>Bharatpur</a:t>
            </a:r>
            <a:r>
              <a:rPr lang="en-US" sz="2400" dirty="0" smtClean="0">
                <a:latin typeface="Century Schoolbook" pitchFamily="18" charset="0"/>
              </a:rPr>
              <a:t> as capital of </a:t>
            </a:r>
            <a:r>
              <a:rPr lang="en-US" sz="2400" dirty="0" err="1">
                <a:latin typeface="Century Schoolbook" pitchFamily="18" charset="0"/>
              </a:rPr>
              <a:t>J</a:t>
            </a:r>
            <a:r>
              <a:rPr lang="en-US" sz="2400" dirty="0" err="1" smtClean="0">
                <a:latin typeface="Century Schoolbook" pitchFamily="18" charset="0"/>
              </a:rPr>
              <a:t>ats</a:t>
            </a:r>
            <a:r>
              <a:rPr lang="en-US" sz="2400" dirty="0" smtClean="0">
                <a:latin typeface="Century Schoolbook" pitchFamily="18" charset="0"/>
              </a:rPr>
              <a:t>- after the Third Battle of </a:t>
            </a:r>
            <a:r>
              <a:rPr lang="en-US" sz="2400" dirty="0" err="1" smtClean="0">
                <a:latin typeface="Century Schoolbook" pitchFamily="18" charset="0"/>
              </a:rPr>
              <a:t>Panipet</a:t>
            </a:r>
            <a:r>
              <a:rPr lang="en-US" sz="2400" dirty="0" smtClean="0">
                <a:latin typeface="Century Schoolbook" pitchFamily="18" charset="0"/>
              </a:rPr>
              <a:t>- they started to dwindle in the political field.</a:t>
            </a:r>
            <a:endParaRPr lang="en-US" sz="2400" b="1" dirty="0" smtClean="0">
              <a:latin typeface="Century Schoolbook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entury Schoolbook" pitchFamily="18" charset="0"/>
              </a:rPr>
              <a:t>4. Rise of Marathas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Schoolbook" pitchFamily="18" charset="0"/>
              </a:rPr>
              <a:t>The period from 1707 to 1761 Marathas under </a:t>
            </a:r>
            <a:r>
              <a:rPr lang="en-US" sz="2400" dirty="0" err="1" smtClean="0">
                <a:latin typeface="Century Schoolbook" pitchFamily="18" charset="0"/>
              </a:rPr>
              <a:t>Peshwas</a:t>
            </a:r>
            <a:r>
              <a:rPr lang="en-US" sz="2400" dirty="0" smtClean="0">
                <a:latin typeface="Century Schoolbook" pitchFamily="18" charset="0"/>
              </a:rPr>
              <a:t> rose to the political prominence by invading and capturing the parts of </a:t>
            </a:r>
            <a:r>
              <a:rPr lang="en-US" sz="2400" dirty="0" err="1" smtClean="0">
                <a:latin typeface="Century Schoolbook" pitchFamily="18" charset="0"/>
              </a:rPr>
              <a:t>Mughul</a:t>
            </a:r>
            <a:r>
              <a:rPr lang="en-US" sz="2400" dirty="0" smtClean="0">
                <a:latin typeface="Century Schoolbook" pitchFamily="18" charset="0"/>
              </a:rPr>
              <a:t> Empire.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Schoolbook" pitchFamily="18" charset="0"/>
              </a:rPr>
              <a:t>In 1719 </a:t>
            </a:r>
            <a:r>
              <a:rPr lang="en-US" sz="2400" dirty="0" err="1" smtClean="0">
                <a:latin typeface="Century Schoolbook" pitchFamily="18" charset="0"/>
              </a:rPr>
              <a:t>Balaji</a:t>
            </a:r>
            <a:r>
              <a:rPr lang="en-US" sz="2400" dirty="0" smtClean="0">
                <a:latin typeface="Century Schoolbook" pitchFamily="18" charset="0"/>
              </a:rPr>
              <a:t> </a:t>
            </a:r>
            <a:r>
              <a:rPr lang="en-US" sz="2400" dirty="0" err="1" smtClean="0">
                <a:latin typeface="Century Schoolbook" pitchFamily="18" charset="0"/>
              </a:rPr>
              <a:t>Viswanath</a:t>
            </a:r>
            <a:r>
              <a:rPr lang="en-US" sz="2400" dirty="0" smtClean="0">
                <a:latin typeface="Century Schoolbook" pitchFamily="18" charset="0"/>
              </a:rPr>
              <a:t>-gained the charging </a:t>
            </a:r>
            <a:r>
              <a:rPr lang="en-US" sz="2400" i="1" dirty="0" err="1" smtClean="0">
                <a:latin typeface="Century Schoolbook" pitchFamily="18" charset="0"/>
              </a:rPr>
              <a:t>Chauth</a:t>
            </a:r>
            <a:r>
              <a:rPr lang="en-US" sz="2400" i="1" dirty="0" smtClean="0">
                <a:latin typeface="Century Schoolbook" pitchFamily="18" charset="0"/>
              </a:rPr>
              <a:t> </a:t>
            </a:r>
            <a:r>
              <a:rPr lang="en-US" sz="2400" dirty="0" smtClean="0">
                <a:latin typeface="Century Schoolbook" pitchFamily="18" charset="0"/>
              </a:rPr>
              <a:t>tax from six provinces of </a:t>
            </a:r>
            <a:r>
              <a:rPr lang="en-US" sz="2400" dirty="0" err="1" smtClean="0">
                <a:latin typeface="Century Schoolbook" pitchFamily="18" charset="0"/>
              </a:rPr>
              <a:t>Mughul</a:t>
            </a:r>
            <a:r>
              <a:rPr lang="en-US" sz="2400" dirty="0" smtClean="0">
                <a:latin typeface="Century Schoolbook" pitchFamily="18" charset="0"/>
              </a:rPr>
              <a:t> empire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Schoolbook" pitchFamily="18" charset="0"/>
              </a:rPr>
              <a:t>Under </a:t>
            </a:r>
            <a:r>
              <a:rPr lang="en-US" sz="2400" dirty="0" err="1" smtClean="0">
                <a:latin typeface="Century Schoolbook" pitchFamily="18" charset="0"/>
              </a:rPr>
              <a:t>Balaji</a:t>
            </a:r>
            <a:r>
              <a:rPr lang="en-US" sz="2400" dirty="0" smtClean="0">
                <a:latin typeface="Century Schoolbook" pitchFamily="18" charset="0"/>
              </a:rPr>
              <a:t> </a:t>
            </a:r>
            <a:r>
              <a:rPr lang="en-US" sz="2400" dirty="0" err="1" smtClean="0">
                <a:latin typeface="Century Schoolbook" pitchFamily="18" charset="0"/>
              </a:rPr>
              <a:t>Baji</a:t>
            </a:r>
            <a:r>
              <a:rPr lang="en-US" sz="2400" dirty="0" smtClean="0">
                <a:latin typeface="Century Schoolbook" pitchFamily="18" charset="0"/>
              </a:rPr>
              <a:t> </a:t>
            </a:r>
            <a:r>
              <a:rPr lang="en-US" sz="2400" dirty="0" err="1" smtClean="0">
                <a:latin typeface="Century Schoolbook" pitchFamily="18" charset="0"/>
              </a:rPr>
              <a:t>Rao</a:t>
            </a:r>
            <a:r>
              <a:rPr lang="en-US" sz="2400" dirty="0" smtClean="0">
                <a:latin typeface="Century Schoolbook" pitchFamily="18" charset="0"/>
              </a:rPr>
              <a:t> </a:t>
            </a:r>
            <a:r>
              <a:rPr lang="en-US" sz="2400" dirty="0" err="1" smtClean="0">
                <a:latin typeface="Century Schoolbook" pitchFamily="18" charset="0"/>
              </a:rPr>
              <a:t>marathas</a:t>
            </a:r>
            <a:r>
              <a:rPr lang="en-US" sz="2400" dirty="0" smtClean="0">
                <a:latin typeface="Century Schoolbook" pitchFamily="18" charset="0"/>
              </a:rPr>
              <a:t> were at the apex of their power </a:t>
            </a:r>
          </a:p>
          <a:p>
            <a:pPr marL="0" indent="0">
              <a:buNone/>
            </a:pPr>
            <a:r>
              <a:rPr lang="en-US" sz="2400" dirty="0" smtClean="0">
                <a:latin typeface="Century Schoolbook" pitchFamily="18" charset="0"/>
              </a:rPr>
              <a:t>  </a:t>
            </a:r>
            <a:endParaRPr lang="en-US" sz="24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63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entury Schoolbook" pitchFamily="18" charset="0"/>
              </a:rPr>
              <a:t>5.Rise of Carnatic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Foundation of this autonomous state by </a:t>
            </a:r>
            <a:r>
              <a:rPr lang="en-US" sz="2400" dirty="0" err="1" smtClean="0">
                <a:latin typeface="Century Schoolbook" pitchFamily="18" charset="0"/>
              </a:rPr>
              <a:t>Saadutullah</a:t>
            </a:r>
            <a:r>
              <a:rPr lang="en-US" sz="2400" dirty="0" smtClean="0">
                <a:latin typeface="Century Schoolbook" pitchFamily="18" charset="0"/>
              </a:rPr>
              <a:t> Khan with </a:t>
            </a:r>
            <a:r>
              <a:rPr lang="en-US" sz="2400" dirty="0" err="1" smtClean="0">
                <a:latin typeface="Century Schoolbook" pitchFamily="18" charset="0"/>
              </a:rPr>
              <a:t>Arcot</a:t>
            </a:r>
            <a:r>
              <a:rPr lang="en-US" sz="2400" dirty="0" smtClean="0">
                <a:latin typeface="Century Schoolbook" pitchFamily="18" charset="0"/>
              </a:rPr>
              <a:t> as its capital in 1720s.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He was nominally under the control of the </a:t>
            </a:r>
            <a:r>
              <a:rPr lang="en-US" sz="2400" dirty="0" err="1" smtClean="0">
                <a:latin typeface="Century Schoolbook" pitchFamily="18" charset="0"/>
              </a:rPr>
              <a:t>Nizam</a:t>
            </a:r>
            <a:r>
              <a:rPr lang="en-US" sz="2400" dirty="0" smtClean="0">
                <a:latin typeface="Century Schoolbook" pitchFamily="18" charset="0"/>
              </a:rPr>
              <a:t> of Hyderabad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err="1" smtClean="0">
                <a:latin typeface="Century Schoolbook" pitchFamily="18" charset="0"/>
              </a:rPr>
              <a:t>Chanda</a:t>
            </a:r>
            <a:r>
              <a:rPr lang="en-US" sz="2400" dirty="0" smtClean="0">
                <a:latin typeface="Century Schoolbook" pitchFamily="18" charset="0"/>
              </a:rPr>
              <a:t> </a:t>
            </a:r>
            <a:r>
              <a:rPr lang="en-US" sz="2400" dirty="0" err="1" smtClean="0">
                <a:latin typeface="Century Schoolbook" pitchFamily="18" charset="0"/>
              </a:rPr>
              <a:t>Shaib</a:t>
            </a:r>
            <a:r>
              <a:rPr lang="en-US" sz="2400" dirty="0" smtClean="0">
                <a:latin typeface="Century Schoolbook" pitchFamily="18" charset="0"/>
              </a:rPr>
              <a:t> came to the throne by murdering Anwar-</a:t>
            </a:r>
            <a:r>
              <a:rPr lang="en-US" sz="2400" dirty="0" err="1" smtClean="0">
                <a:latin typeface="Century Schoolbook" pitchFamily="18" charset="0"/>
              </a:rPr>
              <a:t>ud</a:t>
            </a:r>
            <a:r>
              <a:rPr lang="en-US" sz="2400" dirty="0" smtClean="0">
                <a:latin typeface="Century Schoolbook" pitchFamily="18" charset="0"/>
              </a:rPr>
              <a:t>-din in 1749 with the help of the French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Lord </a:t>
            </a:r>
            <a:r>
              <a:rPr lang="en-US" sz="2400" dirty="0" err="1" smtClean="0">
                <a:latin typeface="Century Schoolbook" pitchFamily="18" charset="0"/>
              </a:rPr>
              <a:t>Welleslyey</a:t>
            </a:r>
            <a:r>
              <a:rPr lang="en-US" sz="2400" dirty="0" smtClean="0">
                <a:latin typeface="Century Schoolbook" pitchFamily="18" charset="0"/>
              </a:rPr>
              <a:t> pensioned off the last </a:t>
            </a:r>
            <a:r>
              <a:rPr lang="en-US" sz="2400" dirty="0" err="1" smtClean="0">
                <a:latin typeface="Century Schoolbook" pitchFamily="18" charset="0"/>
              </a:rPr>
              <a:t>Nawab</a:t>
            </a:r>
            <a:r>
              <a:rPr lang="en-US" sz="2400" dirty="0" smtClean="0">
                <a:latin typeface="Century Schoolbook" pitchFamily="18" charset="0"/>
              </a:rPr>
              <a:t> of Carnatic in 1801.</a:t>
            </a:r>
          </a:p>
          <a:p>
            <a:pPr marL="0" indent="0">
              <a:buNone/>
            </a:pPr>
            <a:r>
              <a:rPr lang="en-US" sz="2400" dirty="0" smtClean="0">
                <a:latin typeface="Century Schoolbook" pitchFamily="18" charset="0"/>
              </a:rPr>
              <a:t>6.</a:t>
            </a:r>
            <a:r>
              <a:rPr lang="en-US" sz="2400" b="1" dirty="0" smtClean="0">
                <a:latin typeface="Century Schoolbook" pitchFamily="18" charset="0"/>
              </a:rPr>
              <a:t>Rise of Mysore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Schoolbook" pitchFamily="18" charset="0"/>
              </a:rPr>
              <a:t>Mysore state became independent under the Hindu </a:t>
            </a:r>
            <a:r>
              <a:rPr lang="en-US" sz="2400" dirty="0" err="1" smtClean="0">
                <a:latin typeface="Century Schoolbook" pitchFamily="18" charset="0"/>
              </a:rPr>
              <a:t>Wodeyar</a:t>
            </a:r>
            <a:r>
              <a:rPr lang="en-US" sz="2400" dirty="0" smtClean="0">
                <a:latin typeface="Century Schoolbook" pitchFamily="18" charset="0"/>
              </a:rPr>
              <a:t> Dynasty in 1565 after the fall of </a:t>
            </a:r>
            <a:r>
              <a:rPr lang="en-US" sz="2400" dirty="0" err="1" smtClean="0">
                <a:latin typeface="Century Schoolbook" pitchFamily="18" charset="0"/>
              </a:rPr>
              <a:t>Vijanagar</a:t>
            </a:r>
            <a:r>
              <a:rPr lang="en-US" sz="2400" dirty="0" smtClean="0">
                <a:latin typeface="Century Schoolbook" pitchFamily="18" charset="0"/>
              </a:rPr>
              <a:t> Empire.-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latin typeface="Century Schoolbook" pitchFamily="18" charset="0"/>
              </a:rPr>
              <a:t>Haider</a:t>
            </a:r>
            <a:r>
              <a:rPr lang="en-US" sz="2400" dirty="0" smtClean="0">
                <a:latin typeface="Century Schoolbook" pitchFamily="18" charset="0"/>
              </a:rPr>
              <a:t> Ali(1755) served in this dynasty- trained the armies on the western line with the help of French </a:t>
            </a:r>
            <a:endParaRPr lang="en-US" sz="20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628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172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His success in defending </a:t>
            </a:r>
            <a:r>
              <a:rPr lang="en-US" sz="2400" dirty="0" err="1" smtClean="0">
                <a:latin typeface="Century Schoolbook" pitchFamily="18" charset="0"/>
              </a:rPr>
              <a:t>Serirangapatinam</a:t>
            </a:r>
            <a:r>
              <a:rPr lang="en-US" sz="2400" dirty="0" smtClean="0">
                <a:latin typeface="Century Schoolbook" pitchFamily="18" charset="0"/>
              </a:rPr>
              <a:t> against the Marathas in 1759 </a:t>
            </a:r>
            <a:r>
              <a:rPr lang="en-US" sz="2400" dirty="0" err="1" smtClean="0">
                <a:latin typeface="Century Schoolbook" pitchFamily="18" charset="0"/>
              </a:rPr>
              <a:t>rewaded</a:t>
            </a:r>
            <a:r>
              <a:rPr lang="en-US" sz="2400" dirty="0" smtClean="0">
                <a:latin typeface="Century Schoolbook" pitchFamily="18" charset="0"/>
              </a:rPr>
              <a:t> him with promotion.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By 1761 he establish and assumed power in around the Mysore region but continued to recognize Krishna Raja as the lawful ruler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Century Schoolbook" pitchFamily="18" charset="0"/>
              </a:rPr>
              <a:t>He succeeded by </a:t>
            </a:r>
            <a:r>
              <a:rPr lang="en-US" sz="2400" dirty="0" err="1" smtClean="0">
                <a:latin typeface="Century Schoolbook" pitchFamily="18" charset="0"/>
              </a:rPr>
              <a:t>Tipu</a:t>
            </a:r>
            <a:r>
              <a:rPr lang="en-US" sz="2400" dirty="0" smtClean="0">
                <a:latin typeface="Century Schoolbook" pitchFamily="18" charset="0"/>
              </a:rPr>
              <a:t> Sultan in 1782 and continued fighting with British till 1799 and died while fighting the British.</a:t>
            </a:r>
          </a:p>
          <a:p>
            <a:pPr marL="0" indent="0">
              <a:buNone/>
            </a:pPr>
            <a:r>
              <a:rPr lang="en-US" sz="2400" smtClean="0">
                <a:latin typeface="Century Schoolbook" pitchFamily="18" charset="0"/>
              </a:rPr>
              <a:t>        ***********************************************</a:t>
            </a:r>
            <a:endParaRPr lang="en-US" sz="24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9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813</Words>
  <Application>Microsoft Office PowerPoint</Application>
  <PresentationFormat>On-screen Show (4:3)</PresentationFormat>
  <Paragraphs>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Rise of New States</vt:lpstr>
      <vt:lpstr>PowerPoint Presentation</vt:lpstr>
      <vt:lpstr>PowerPoint Presentation</vt:lpstr>
      <vt:lpstr>Rise of Hindu States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of New States</dc:title>
  <dc:creator>B</dc:creator>
  <cp:lastModifiedBy>B</cp:lastModifiedBy>
  <cp:revision>15</cp:revision>
  <dcterms:created xsi:type="dcterms:W3CDTF">2006-08-16T00:00:00Z</dcterms:created>
  <dcterms:modified xsi:type="dcterms:W3CDTF">2015-06-08T21:12:43Z</dcterms:modified>
</cp:coreProperties>
</file>